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6"/>
  </p:notesMasterIdLst>
  <p:sldIdLst>
    <p:sldId id="257" r:id="rId5"/>
  </p:sldIdLst>
  <p:sldSz cx="51206400" cy="32918400"/>
  <p:notesSz cx="6858000" cy="9144000"/>
  <p:defaultTextStyle>
    <a:defPPr>
      <a:defRPr lang="en-US"/>
    </a:defPPr>
    <a:lvl1pPr marL="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1pPr>
    <a:lvl2pPr marL="2018995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2pPr>
    <a:lvl3pPr marL="403799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3pPr>
    <a:lvl4pPr marL="605698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4pPr>
    <a:lvl5pPr marL="807598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5pPr>
    <a:lvl6pPr marL="1009497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6pPr>
    <a:lvl7pPr marL="1211397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7pPr>
    <a:lvl8pPr marL="1413296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8pPr>
    <a:lvl9pPr marL="16151962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Angel" initials="AA" lastIdx="1" clrIdx="0">
    <p:extLst>
      <p:ext uri="{19B8F6BF-5375-455C-9EA6-DF929625EA0E}">
        <p15:presenceInfo xmlns:p15="http://schemas.microsoft.com/office/powerpoint/2012/main" userId="S-1-5-21-1630766965-14560760-1228025406-7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333"/>
    <a:srgbClr val="2E8B7D"/>
    <a:srgbClr val="538C8D"/>
    <a:srgbClr val="C49500"/>
    <a:srgbClr val="FFD347"/>
    <a:srgbClr val="00246C"/>
    <a:srgbClr val="194788"/>
    <a:srgbClr val="5FB0B5"/>
    <a:srgbClr val="F45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35" autoAdjust="0"/>
    <p:restoredTop sz="94621"/>
  </p:normalViewPr>
  <p:slideViewPr>
    <p:cSldViewPr snapToGrid="0" snapToObjects="1">
      <p:cViewPr varScale="1">
        <p:scale>
          <a:sx n="24" d="100"/>
          <a:sy n="24" d="100"/>
        </p:scale>
        <p:origin x="1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F1C82-F278-4C6E-9385-64C61C412363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8DD0C5CC-F82B-4DBE-99AD-89C98146351B}">
      <dgm:prSet phldrT="[Text]" custT="1"/>
      <dgm:spPr/>
      <dgm:t>
        <a:bodyPr/>
        <a:lstStyle/>
        <a:p>
          <a:pPr algn="l"/>
          <a:r>
            <a:rPr lang="en-US" sz="4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pediatric experts  </a:t>
          </a:r>
          <a:endParaRPr lang="sw-KE" sz="4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7EA492E-C292-44ED-BE61-403E43A0CA25}" type="parTrans" cxnId="{346E75DA-050A-4664-8C29-38DB8EB94A7B}">
      <dgm:prSet/>
      <dgm:spPr/>
      <dgm:t>
        <a:bodyPr/>
        <a:lstStyle/>
        <a:p>
          <a:pPr algn="l"/>
          <a:endParaRPr lang="sw-KE"/>
        </a:p>
      </dgm:t>
    </dgm:pt>
    <dgm:pt modelId="{AD440712-C17D-4C98-94A0-009651121B17}" type="sibTrans" cxnId="{346E75DA-050A-4664-8C29-38DB8EB94A7B}">
      <dgm:prSet/>
      <dgm:spPr/>
      <dgm:t>
        <a:bodyPr/>
        <a:lstStyle/>
        <a:p>
          <a:pPr algn="l"/>
          <a:endParaRPr lang="sw-KE"/>
        </a:p>
      </dgm:t>
    </dgm:pt>
    <dgm:pt modelId="{6DE61F6F-AE21-43C7-B6AE-3D28BCE6BFBB}">
      <dgm:prSet phldrT="[Text]" custT="1"/>
      <dgm:spPr/>
      <dgm:t>
        <a:bodyPr/>
        <a:lstStyle/>
        <a:p>
          <a:pPr algn="l"/>
          <a:r>
            <a:rPr lang="en-US" sz="4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Orientation on the assessment to experts and facility staff </a:t>
          </a:r>
          <a:endParaRPr lang="sw-KE" sz="4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45D8195-8B63-48A4-A91D-4DC0DE5EF4B6}" type="parTrans" cxnId="{D6BFC532-7A74-4127-9F8B-91E180FD9527}">
      <dgm:prSet/>
      <dgm:spPr/>
      <dgm:t>
        <a:bodyPr/>
        <a:lstStyle/>
        <a:p>
          <a:pPr algn="l"/>
          <a:endParaRPr lang="sw-KE"/>
        </a:p>
      </dgm:t>
    </dgm:pt>
    <dgm:pt modelId="{5E0E30B5-97F1-49FA-B8FA-E61F937A98C3}" type="sibTrans" cxnId="{D6BFC532-7A74-4127-9F8B-91E180FD9527}">
      <dgm:prSet/>
      <dgm:spPr/>
      <dgm:t>
        <a:bodyPr/>
        <a:lstStyle/>
        <a:p>
          <a:pPr algn="l"/>
          <a:endParaRPr lang="sw-KE"/>
        </a:p>
      </dgm:t>
    </dgm:pt>
    <dgm:pt modelId="{61793ACF-5B14-4E1C-A1B3-66B7D9BC7B22}">
      <dgm:prSet phldrT="[Text]" custT="1"/>
      <dgm:spPr/>
      <dgm:t>
        <a:bodyPr/>
        <a:lstStyle/>
        <a:p>
          <a:pPr algn="l"/>
          <a:r>
            <a:rPr lang="en-US" sz="4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Assess and compare with national standard of care guideline</a:t>
          </a:r>
          <a:endParaRPr lang="sw-KE" sz="4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213B187-8BBF-4120-A5FC-4EC8199B8915}" type="parTrans" cxnId="{906653DC-1E36-4E0A-8204-0D1A1F8808F8}">
      <dgm:prSet/>
      <dgm:spPr/>
      <dgm:t>
        <a:bodyPr/>
        <a:lstStyle/>
        <a:p>
          <a:pPr algn="l"/>
          <a:endParaRPr lang="sw-KE"/>
        </a:p>
      </dgm:t>
    </dgm:pt>
    <dgm:pt modelId="{98843B66-B199-4E64-9ED1-E455414E982F}" type="sibTrans" cxnId="{906653DC-1E36-4E0A-8204-0D1A1F8808F8}">
      <dgm:prSet/>
      <dgm:spPr/>
      <dgm:t>
        <a:bodyPr/>
        <a:lstStyle/>
        <a:p>
          <a:pPr algn="l"/>
          <a:endParaRPr lang="sw-KE"/>
        </a:p>
      </dgm:t>
    </dgm:pt>
    <dgm:pt modelId="{EC7B350A-9508-4BFF-8CBD-C7E15E9F1929}" type="pres">
      <dgm:prSet presAssocID="{A37F1C82-F278-4C6E-9385-64C61C412363}" presName="Name0" presStyleCnt="0">
        <dgm:presLayoutVars>
          <dgm:dir/>
          <dgm:resizeHandles val="exact"/>
        </dgm:presLayoutVars>
      </dgm:prSet>
      <dgm:spPr/>
    </dgm:pt>
    <dgm:pt modelId="{FF0B0687-6C58-4202-8AFC-94B445294CA5}" type="pres">
      <dgm:prSet presAssocID="{8DD0C5CC-F82B-4DBE-99AD-89C98146351B}" presName="node" presStyleLbl="node1" presStyleIdx="0" presStyleCnt="3">
        <dgm:presLayoutVars>
          <dgm:bulletEnabled val="1"/>
        </dgm:presLayoutVars>
      </dgm:prSet>
      <dgm:spPr/>
    </dgm:pt>
    <dgm:pt modelId="{47D6A748-55CA-4D5C-A559-C4CD17B85E2E}" type="pres">
      <dgm:prSet presAssocID="{AD440712-C17D-4C98-94A0-009651121B17}" presName="sibTrans" presStyleLbl="sibTrans2D1" presStyleIdx="0" presStyleCnt="2"/>
      <dgm:spPr/>
    </dgm:pt>
    <dgm:pt modelId="{5AB62FEB-FE1D-4587-BA7A-A811803250BE}" type="pres">
      <dgm:prSet presAssocID="{AD440712-C17D-4C98-94A0-009651121B17}" presName="connectorText" presStyleLbl="sibTrans2D1" presStyleIdx="0" presStyleCnt="2"/>
      <dgm:spPr/>
    </dgm:pt>
    <dgm:pt modelId="{E6F499A0-BB97-4043-8E1D-66752F5396B5}" type="pres">
      <dgm:prSet presAssocID="{6DE61F6F-AE21-43C7-B6AE-3D28BCE6BFBB}" presName="node" presStyleLbl="node1" presStyleIdx="1" presStyleCnt="3" custLinFactNeighborX="-3152" custLinFactNeighborY="-58">
        <dgm:presLayoutVars>
          <dgm:bulletEnabled val="1"/>
        </dgm:presLayoutVars>
      </dgm:prSet>
      <dgm:spPr/>
    </dgm:pt>
    <dgm:pt modelId="{4F01E44E-D5D4-4ADC-BB60-93454EC1FB43}" type="pres">
      <dgm:prSet presAssocID="{5E0E30B5-97F1-49FA-B8FA-E61F937A98C3}" presName="sibTrans" presStyleLbl="sibTrans2D1" presStyleIdx="1" presStyleCnt="2"/>
      <dgm:spPr/>
    </dgm:pt>
    <dgm:pt modelId="{AFDB92B4-D097-4410-A6DB-128F8223392C}" type="pres">
      <dgm:prSet presAssocID="{5E0E30B5-97F1-49FA-B8FA-E61F937A98C3}" presName="connectorText" presStyleLbl="sibTrans2D1" presStyleIdx="1" presStyleCnt="2"/>
      <dgm:spPr/>
    </dgm:pt>
    <dgm:pt modelId="{2B854AB5-0CBE-4F4C-B5AA-CF2682170F33}" type="pres">
      <dgm:prSet presAssocID="{61793ACF-5B14-4E1C-A1B3-66B7D9BC7B22}" presName="node" presStyleLbl="node1" presStyleIdx="2" presStyleCnt="3" custScaleY="112011">
        <dgm:presLayoutVars>
          <dgm:bulletEnabled val="1"/>
        </dgm:presLayoutVars>
      </dgm:prSet>
      <dgm:spPr/>
    </dgm:pt>
  </dgm:ptLst>
  <dgm:cxnLst>
    <dgm:cxn modelId="{37FA1604-BB66-4AEC-B50A-2ED168E7ACA1}" type="presOf" srcId="{AD440712-C17D-4C98-94A0-009651121B17}" destId="{5AB62FEB-FE1D-4587-BA7A-A811803250BE}" srcOrd="1" destOrd="0" presId="urn:microsoft.com/office/officeart/2005/8/layout/process1"/>
    <dgm:cxn modelId="{D6BFC532-7A74-4127-9F8B-91E180FD9527}" srcId="{A37F1C82-F278-4C6E-9385-64C61C412363}" destId="{6DE61F6F-AE21-43C7-B6AE-3D28BCE6BFBB}" srcOrd="1" destOrd="0" parTransId="{645D8195-8B63-48A4-A91D-4DC0DE5EF4B6}" sibTransId="{5E0E30B5-97F1-49FA-B8FA-E61F937A98C3}"/>
    <dgm:cxn modelId="{9A902D43-810F-49E5-951D-1C2DFB8F92B6}" type="presOf" srcId="{6DE61F6F-AE21-43C7-B6AE-3D28BCE6BFBB}" destId="{E6F499A0-BB97-4043-8E1D-66752F5396B5}" srcOrd="0" destOrd="0" presId="urn:microsoft.com/office/officeart/2005/8/layout/process1"/>
    <dgm:cxn modelId="{7D999768-FF6F-44DB-8B3F-4E6005885858}" type="presOf" srcId="{AD440712-C17D-4C98-94A0-009651121B17}" destId="{47D6A748-55CA-4D5C-A559-C4CD17B85E2E}" srcOrd="0" destOrd="0" presId="urn:microsoft.com/office/officeart/2005/8/layout/process1"/>
    <dgm:cxn modelId="{03BD1A70-AB17-4C7A-BF85-AB09BBF3013B}" type="presOf" srcId="{5E0E30B5-97F1-49FA-B8FA-E61F937A98C3}" destId="{4F01E44E-D5D4-4ADC-BB60-93454EC1FB43}" srcOrd="0" destOrd="0" presId="urn:microsoft.com/office/officeart/2005/8/layout/process1"/>
    <dgm:cxn modelId="{7DB3F472-CD7E-4D66-9354-83669A09EA61}" type="presOf" srcId="{5E0E30B5-97F1-49FA-B8FA-E61F937A98C3}" destId="{AFDB92B4-D097-4410-A6DB-128F8223392C}" srcOrd="1" destOrd="0" presId="urn:microsoft.com/office/officeart/2005/8/layout/process1"/>
    <dgm:cxn modelId="{55254678-A328-431D-8CA8-AF83986D5652}" type="presOf" srcId="{8DD0C5CC-F82B-4DBE-99AD-89C98146351B}" destId="{FF0B0687-6C58-4202-8AFC-94B445294CA5}" srcOrd="0" destOrd="0" presId="urn:microsoft.com/office/officeart/2005/8/layout/process1"/>
    <dgm:cxn modelId="{C832DC5A-F982-4F86-96C4-F16202285A7B}" type="presOf" srcId="{A37F1C82-F278-4C6E-9385-64C61C412363}" destId="{EC7B350A-9508-4BFF-8CBD-C7E15E9F1929}" srcOrd="0" destOrd="0" presId="urn:microsoft.com/office/officeart/2005/8/layout/process1"/>
    <dgm:cxn modelId="{EF98AEA8-6F4F-4097-8421-D28332448EDC}" type="presOf" srcId="{61793ACF-5B14-4E1C-A1B3-66B7D9BC7B22}" destId="{2B854AB5-0CBE-4F4C-B5AA-CF2682170F33}" srcOrd="0" destOrd="0" presId="urn:microsoft.com/office/officeart/2005/8/layout/process1"/>
    <dgm:cxn modelId="{346E75DA-050A-4664-8C29-38DB8EB94A7B}" srcId="{A37F1C82-F278-4C6E-9385-64C61C412363}" destId="{8DD0C5CC-F82B-4DBE-99AD-89C98146351B}" srcOrd="0" destOrd="0" parTransId="{97EA492E-C292-44ED-BE61-403E43A0CA25}" sibTransId="{AD440712-C17D-4C98-94A0-009651121B17}"/>
    <dgm:cxn modelId="{906653DC-1E36-4E0A-8204-0D1A1F8808F8}" srcId="{A37F1C82-F278-4C6E-9385-64C61C412363}" destId="{61793ACF-5B14-4E1C-A1B3-66B7D9BC7B22}" srcOrd="2" destOrd="0" parTransId="{7213B187-8BBF-4120-A5FC-4EC8199B8915}" sibTransId="{98843B66-B199-4E64-9ED1-E455414E982F}"/>
    <dgm:cxn modelId="{53432C68-0DD1-4D04-AB95-C873A19BF2AB}" type="presParOf" srcId="{EC7B350A-9508-4BFF-8CBD-C7E15E9F1929}" destId="{FF0B0687-6C58-4202-8AFC-94B445294CA5}" srcOrd="0" destOrd="0" presId="urn:microsoft.com/office/officeart/2005/8/layout/process1"/>
    <dgm:cxn modelId="{D8BF64A9-5ED7-4E22-BFE6-EB564D2EA919}" type="presParOf" srcId="{EC7B350A-9508-4BFF-8CBD-C7E15E9F1929}" destId="{47D6A748-55CA-4D5C-A559-C4CD17B85E2E}" srcOrd="1" destOrd="0" presId="urn:microsoft.com/office/officeart/2005/8/layout/process1"/>
    <dgm:cxn modelId="{6A619E4A-E6DC-4D41-B390-69F4014D4981}" type="presParOf" srcId="{47D6A748-55CA-4D5C-A559-C4CD17B85E2E}" destId="{5AB62FEB-FE1D-4587-BA7A-A811803250BE}" srcOrd="0" destOrd="0" presId="urn:microsoft.com/office/officeart/2005/8/layout/process1"/>
    <dgm:cxn modelId="{B42044B2-FCC6-4CC4-9B7D-A8AD1AFCACA4}" type="presParOf" srcId="{EC7B350A-9508-4BFF-8CBD-C7E15E9F1929}" destId="{E6F499A0-BB97-4043-8E1D-66752F5396B5}" srcOrd="2" destOrd="0" presId="urn:microsoft.com/office/officeart/2005/8/layout/process1"/>
    <dgm:cxn modelId="{7BEF213D-75F5-49BD-8DD8-BC7465038DCF}" type="presParOf" srcId="{EC7B350A-9508-4BFF-8CBD-C7E15E9F1929}" destId="{4F01E44E-D5D4-4ADC-BB60-93454EC1FB43}" srcOrd="3" destOrd="0" presId="urn:microsoft.com/office/officeart/2005/8/layout/process1"/>
    <dgm:cxn modelId="{832A18D9-F4FC-4AB6-9220-0DD7BBCF0D1A}" type="presParOf" srcId="{4F01E44E-D5D4-4ADC-BB60-93454EC1FB43}" destId="{AFDB92B4-D097-4410-A6DB-128F8223392C}" srcOrd="0" destOrd="0" presId="urn:microsoft.com/office/officeart/2005/8/layout/process1"/>
    <dgm:cxn modelId="{D01A3B47-3C3A-4510-8F23-DFDFF616E782}" type="presParOf" srcId="{EC7B350A-9508-4BFF-8CBD-C7E15E9F1929}" destId="{2B854AB5-0CBE-4F4C-B5AA-CF2682170F3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B0687-6C58-4202-8AFC-94B445294CA5}">
      <dsp:nvSpPr>
        <dsp:cNvPr id="0" name=""/>
        <dsp:cNvSpPr/>
      </dsp:nvSpPr>
      <dsp:spPr>
        <a:xfrm>
          <a:off x="21428" y="148707"/>
          <a:ext cx="4115869" cy="2476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Identify pediatric experts  </a:t>
          </a:r>
          <a:endParaRPr lang="sw-KE" sz="4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3953" y="221232"/>
        <a:ext cx="3970819" cy="2331138"/>
      </dsp:txXfrm>
    </dsp:sp>
    <dsp:sp modelId="{47D6A748-55CA-4D5C-A559-C4CD17B85E2E}">
      <dsp:nvSpPr>
        <dsp:cNvPr id="0" name=""/>
        <dsp:cNvSpPr/>
      </dsp:nvSpPr>
      <dsp:spPr>
        <a:xfrm rot="21599135">
          <a:off x="4535911" y="875710"/>
          <a:ext cx="845061" cy="1020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w-KE" sz="4600" kern="1200"/>
        </a:p>
      </dsp:txBody>
      <dsp:txXfrm>
        <a:off x="4535911" y="1079889"/>
        <a:ext cx="591543" cy="612441"/>
      </dsp:txXfrm>
    </dsp:sp>
    <dsp:sp modelId="{E6F499A0-BB97-4043-8E1D-66752F5396B5}">
      <dsp:nvSpPr>
        <dsp:cNvPr id="0" name=""/>
        <dsp:cNvSpPr/>
      </dsp:nvSpPr>
      <dsp:spPr>
        <a:xfrm>
          <a:off x="5731753" y="147271"/>
          <a:ext cx="4115869" cy="24761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Orientation on the assessment to experts and facility staff </a:t>
          </a:r>
          <a:endParaRPr lang="sw-KE" sz="4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804278" y="219796"/>
        <a:ext cx="3970819" cy="2331138"/>
      </dsp:txXfrm>
    </dsp:sp>
    <dsp:sp modelId="{4F01E44E-D5D4-4ADC-BB60-93454EC1FB43}">
      <dsp:nvSpPr>
        <dsp:cNvPr id="0" name=""/>
        <dsp:cNvSpPr/>
      </dsp:nvSpPr>
      <dsp:spPr>
        <a:xfrm rot="849">
          <a:off x="10272183" y="875722"/>
          <a:ext cx="900067" cy="1020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w-KE" sz="4600" kern="1200"/>
        </a:p>
      </dsp:txBody>
      <dsp:txXfrm>
        <a:off x="10272183" y="1079836"/>
        <a:ext cx="630047" cy="612441"/>
      </dsp:txXfrm>
    </dsp:sp>
    <dsp:sp modelId="{2B854AB5-0CBE-4F4C-B5AA-CF2682170F33}">
      <dsp:nvSpPr>
        <dsp:cNvPr id="0" name=""/>
        <dsp:cNvSpPr/>
      </dsp:nvSpPr>
      <dsp:spPr>
        <a:xfrm>
          <a:off x="11545863" y="0"/>
          <a:ext cx="4115869" cy="27736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Assess and compare with national standard of care guideline</a:t>
          </a:r>
          <a:endParaRPr lang="sw-KE" sz="4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627099" y="81236"/>
        <a:ext cx="3953397" cy="261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1259-AE1E-BD46-8E60-DE04450527B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41CE-4179-6D48-80C0-FD7A4657C6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1pPr>
    <a:lvl2pPr marL="2018995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2pPr>
    <a:lvl3pPr marL="4037990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3pPr>
    <a:lvl4pPr marL="605698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4pPr>
    <a:lvl5pPr marL="8075981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5pPr>
    <a:lvl6pPr marL="1009497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6pPr>
    <a:lvl7pPr marL="12113971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7pPr>
    <a:lvl8pPr marL="1413296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8pPr>
    <a:lvl9pPr marL="16151962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41CE-4179-6D48-80C0-FD7A4657C6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F246-4286-0E48-9FA3-CDEC9E975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55A60-3945-EC4E-A7C8-7753F89CD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7774B-1D48-F047-8587-1AA9A416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C9F5F-80F8-4A4B-8D88-87EB8C4A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6508-EE28-DF4C-BEC3-5F42CA25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F7F6-3E16-8444-9D55-F0AD6F71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47554-F31E-6C4D-B3AA-A4847F094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845A-1597-5746-8099-C6ED65CE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D0FC9-26AD-DD4A-8F7D-5126BA30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893C8-EB6B-0F4B-8E5F-FC0CA3A9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A6DFE-D37D-D34B-A261-B322DEFE0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D3BF7-6820-4749-AD87-58F93AACF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603E-CA11-2043-864A-4BEB3962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7183-1B12-0A49-A39B-5807EEF6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B7A21-CB0E-E749-8BB5-F899FAD4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FAB0-C489-9F41-8CAD-3152EBC2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680E-D0EA-584D-BCFB-31EDA39D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9BDB-98A9-8B4C-BA0E-601D96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EEE7-5A21-B445-8809-91396159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6CFAB-5745-4046-AB62-AC0AA0F8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A62B-B6B5-BB4F-BCE2-40EBF1E3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12C60-8B71-D44F-8278-537594535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4A622-1532-9841-81C8-A2210451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2144-0746-174F-9182-18D15107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C4D2-96D4-5F43-BC46-F81363C1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D562-26B6-6944-80CC-65D7FF5D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815D-25E3-2048-A497-6BDBF2AD0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29ECC-1FB0-854F-829D-92C797AFE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719B6-5401-424C-82B1-757B09E4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DE962-4BD4-0B40-96D9-AECECBC8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6F1B6-5F94-7A48-B813-E0CE8CCF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4CDD-10F5-1C45-9293-AEF2E358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16B-F9C8-6E40-9653-5CF363B0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707CB-BB4A-2E46-A2A2-7F23FA54B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C628C-6CD5-A643-A8AC-C8857C8C2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52495-572C-0744-B7AE-BA9AA5985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0716F-EE25-594B-8BEE-9CE6C1C7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7D30A-C924-9246-8657-A8B47B86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98B42-0122-2E40-B9C6-938207AE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8535-9D7D-2E4F-8F35-50679712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BA226-6B5C-6A4F-A447-C139610D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A70BF-EC32-1D40-8B17-D207EB02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17030-1740-BE41-BBC0-B2CC1675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B181C-0D56-1543-B729-060DEC35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959A4-3D2B-A74C-B890-92BCE6AA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6C20-6A0F-2845-8045-1749413A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3081-BA52-854D-99E1-B5344F07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4385C-EF84-9143-8471-2CC2430D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96E3-C765-E240-A342-CAD331893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1A712-F58C-384A-AD08-60142110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9EE6-A610-5744-ABA1-9F244470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A5F8C-7697-8842-ABE5-C5FAAD2C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52DA-1D12-384E-8BFA-A8B1C00C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8392C-E0E7-3A49-A62E-CA521C9C5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D8CB-A28F-1E49-A066-41F518C40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68A9E-F60E-5C47-8709-75CEBCDC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88501-485B-6846-9937-B4C785ED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AE53A-23B4-1F4E-9662-AFE7BB01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C4303-B246-524C-A464-DB707DF3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31678-700D-4B49-8601-3B507C73A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948A-00F2-C149-85BB-6E050FBF3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82C5-321C-174A-B091-2B859A5BE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9536-AE9A-414C-9BB8-88CE5736E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9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diagramQuickStyle" Target="../diagrams/quickStyl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.jpg"/><Relationship Id="rId15" Type="http://schemas.openxmlformats.org/officeDocument/2006/relationships/image" Target="../media/image5.png"/><Relationship Id="rId10" Type="http://schemas.openxmlformats.org/officeDocument/2006/relationships/diagramData" Target="../diagrams/data1.xml"/><Relationship Id="rId4" Type="http://schemas.openxmlformats.org/officeDocument/2006/relationships/notesSlide" Target="../notesSlides/notesSlide1.xml"/><Relationship Id="rId9" Type="http://schemas.openxmlformats.org/officeDocument/2006/relationships/hyperlink" Target="mailto:thiyojacob@gmail.com" TargetMode="External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ED1CDF1-1C6F-0543-8542-A5569B948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12"/>
          <a:stretch/>
        </p:blipFill>
        <p:spPr>
          <a:xfrm>
            <a:off x="16753428" y="5530848"/>
            <a:ext cx="18330657" cy="2249192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1B05F25-4EE1-D24A-B1AF-57F14541767C}"/>
              </a:ext>
            </a:extLst>
          </p:cNvPr>
          <p:cNvSpPr/>
          <p:nvPr/>
        </p:nvSpPr>
        <p:spPr>
          <a:xfrm>
            <a:off x="591992" y="4166955"/>
            <a:ext cx="15683162" cy="69722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44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quality care and treatment to children living with HIV is crucial to their growth and development.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identifying successes and challenges in the provision of optimal care to children, EGPAF-Tanzania implemented a differentiated care model to review current services for children 0-9 years and recommended areas for improvement.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4">
            <a:extLst>
              <a:ext uri="{FF2B5EF4-FFF2-40B4-BE49-F238E27FC236}">
                <a16:creationId xmlns:a16="http://schemas.microsoft.com/office/drawing/2014/main" id="{37D07A60-A209-374A-B5F5-A32C6C67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156" y="31144200"/>
            <a:ext cx="4561125" cy="168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7" descr="Inline image 1">
            <a:extLst>
              <a:ext uri="{FF2B5EF4-FFF2-40B4-BE49-F238E27FC236}">
                <a16:creationId xmlns:a16="http://schemas.microsoft.com/office/drawing/2014/main" id="{0B421BBA-1CFE-D94E-A6BD-00C87B89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451" y="31202596"/>
            <a:ext cx="3975666" cy="13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C42487F-E994-2C45-BBCE-F223FC4F4BFE}"/>
              </a:ext>
            </a:extLst>
          </p:cNvPr>
          <p:cNvSpPr txBox="1"/>
          <p:nvPr/>
        </p:nvSpPr>
        <p:spPr>
          <a:xfrm>
            <a:off x="45838830" y="881143"/>
            <a:ext cx="4096391" cy="76944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w-KE" sz="4400" b="1" dirty="0"/>
              <a:t>PEB0295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2">
            <a:extLst>
              <a:ext uri="{FF2B5EF4-FFF2-40B4-BE49-F238E27FC236}">
                <a16:creationId xmlns:a16="http://schemas.microsoft.com/office/drawing/2014/main" id="{3584278E-BDE9-D741-9631-489D65EB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5627" y="30012298"/>
            <a:ext cx="78486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r>
              <a:rPr lang="en-US" sz="28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defRPr/>
            </a:pPr>
            <a:r>
              <a:rPr lang="en-US" sz="2800" dirty="0">
                <a:latin typeface="Arial" charset="0"/>
                <a:cs typeface="+mn-cs"/>
              </a:rPr>
              <a:t>This study was made possible by the United States Agency for International Development and the generous support of the American people through USAID Cooperative Agreement No.AID-OAA-A-12-00024.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C57107-7F6E-F64B-A5D5-DB2938516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94" y="274470"/>
            <a:ext cx="8407628" cy="228035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75C10E3-A29A-454B-95CC-5DE7F5A1BC81}"/>
              </a:ext>
            </a:extLst>
          </p:cNvPr>
          <p:cNvSpPr/>
          <p:nvPr/>
        </p:nvSpPr>
        <p:spPr>
          <a:xfrm>
            <a:off x="409333" y="10909958"/>
            <a:ext cx="15865821" cy="1261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44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DSDM consisted of inviting children 0-9 years, and their caregivers, to attend a special clinic day in July and August 2019 to meet pediatric antiretroviral therapy (ART) experts one-on-one to assess and demonstrate how antiretroviral (ARV) and other drugs are administered.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Variables assessed included nutrition status, optimal regimen, ARV administration, opportunistic infections, adherence to treatment, and disclosure status.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We conducted a cross-sectional retrospective review of clinical notes of children who attended a differentiated service delivery model (DSDM) to assess the quality of care provided in </a:t>
            </a:r>
            <a:r>
              <a:rPr lang="sw-KE" sz="4800" dirty="0"/>
              <a:t>September 2019, in 28 high volume sites in Kilimanjaro and Dodoma regions.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Results were presented in proportions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6770" y="26564109"/>
            <a:ext cx="10765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Fig 1. Steps taken to implement project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DC11D3B-F592-1343-B6D8-929936CC80F1}"/>
              </a:ext>
            </a:extLst>
          </p:cNvPr>
          <p:cNvSpPr txBox="1"/>
          <p:nvPr/>
        </p:nvSpPr>
        <p:spPr>
          <a:xfrm>
            <a:off x="17340985" y="5790033"/>
            <a:ext cx="17155543" cy="2252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80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sw-KE" sz="7200" dirty="0">
                <a:latin typeface="Arial" panose="020B0604020202020204" pitchFamily="34" charset="0"/>
                <a:cs typeface="Arial" panose="020B0604020202020204" pitchFamily="34" charset="0"/>
              </a:rPr>
              <a:t>Two-thirds of the children (0-9 years) assessed were receiving optimal regimens (LPV/r if weight &lt;20kg, EFV if &gt;=10kg in facilities without LPV/r, and DTG if &gt;=20kg).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Almost two-thirds of children aged 0-4yrs receiving LPV/r tablets could not swallow them whole and therefore reported crushing, cutting, and dissolving in water for 2-3hrs before administration.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Other ARV administration challenges were incorrect dosage for weight, wrong frequency, not considering drug half life, and poor storage. 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Only a third of the guardians have knowledge on how to perform partial or full disclosure to children living with HIV.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B48F03-B2AC-3944-B55A-9379CF61144E}"/>
              </a:ext>
            </a:extLst>
          </p:cNvPr>
          <p:cNvSpPr/>
          <p:nvPr/>
        </p:nvSpPr>
        <p:spPr>
          <a:xfrm>
            <a:off x="409333" y="27993975"/>
            <a:ext cx="1472343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0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We assessed a total of 1,194 children at the intervention sites and only 54% </a:t>
            </a:r>
            <a:r>
              <a:rPr lang="sw-KE" sz="4800" dirty="0">
                <a:latin typeface="Arial" panose="020B0604020202020204" pitchFamily="34" charset="0"/>
                <a:cs typeface="Arial" panose="020B0604020202020204" pitchFamily="34" charset="0"/>
              </a:rPr>
              <a:t>(648) attended the DSDM session.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Female participants accounted for 55% (356).</a:t>
            </a:r>
            <a:endParaRPr lang="sw-KE" sz="4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B05F25-4EE1-D24A-B1AF-57F14541767C}"/>
              </a:ext>
            </a:extLst>
          </p:cNvPr>
          <p:cNvSpPr/>
          <p:nvPr/>
        </p:nvSpPr>
        <p:spPr>
          <a:xfrm>
            <a:off x="35644164" y="19712158"/>
            <a:ext cx="14840155" cy="100058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48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intensive case management review by pediatric experts, we found that more than half of the all high-risk children (&lt;10 years) on ART are receiving sub-optimal care as compared to the national guideline.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DSDM session, we built the capacity of guardians to address the identified challenges that will contribute to provision of quality care and treatment to children at home.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EGPAF is scalling up care package review of the DSDM to cover all project sites responding to the issues noted above.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sw-KE" sz="4000" dirty="0"/>
          </a:p>
        </p:txBody>
      </p:sp>
      <p:sp>
        <p:nvSpPr>
          <p:cNvPr id="9" name="Rectangle 8"/>
          <p:cNvSpPr/>
          <p:nvPr/>
        </p:nvSpPr>
        <p:spPr>
          <a:xfrm>
            <a:off x="35771463" y="4267794"/>
            <a:ext cx="13399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54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0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3C645D-2C76-0247-9758-8F9A1B489D9A}"/>
              </a:ext>
            </a:extLst>
          </p:cNvPr>
          <p:cNvCxnSpPr>
            <a:cxnSpLocks/>
          </p:cNvCxnSpPr>
          <p:nvPr/>
        </p:nvCxnSpPr>
        <p:spPr>
          <a:xfrm>
            <a:off x="170227" y="27696965"/>
            <a:ext cx="16583201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0058C5-5A53-624E-A023-7E38ECDF95AE}"/>
              </a:ext>
            </a:extLst>
          </p:cNvPr>
          <p:cNvCxnSpPr>
            <a:cxnSpLocks/>
          </p:cNvCxnSpPr>
          <p:nvPr/>
        </p:nvCxnSpPr>
        <p:spPr>
          <a:xfrm>
            <a:off x="599063" y="10755047"/>
            <a:ext cx="1612611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231B2D-1D9A-4E47-91F8-A1DE9E4EF04C}"/>
              </a:ext>
            </a:extLst>
          </p:cNvPr>
          <p:cNvCxnSpPr>
            <a:cxnSpLocks/>
          </p:cNvCxnSpPr>
          <p:nvPr/>
        </p:nvCxnSpPr>
        <p:spPr>
          <a:xfrm>
            <a:off x="35084085" y="19562560"/>
            <a:ext cx="1612231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C34BD2D-055B-B54E-AB1A-95F22C327701}"/>
              </a:ext>
            </a:extLst>
          </p:cNvPr>
          <p:cNvSpPr/>
          <p:nvPr/>
        </p:nvSpPr>
        <p:spPr>
          <a:xfrm>
            <a:off x="9533753" y="367401"/>
            <a:ext cx="364797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w-KE" sz="7200" b="1" dirty="0">
                <a:solidFill>
                  <a:srgbClr val="F96333"/>
                </a:solidFill>
              </a:rPr>
              <a:t>WHERE ARE WE ON THE OPTIMIZATION OF PEDIATRIC ART SERVICES? REVIEW OF CARE PACKAGE IN CHILDREN UNDER AGE 10 YEARS IN TANZANIA</a:t>
            </a:r>
            <a:endParaRPr lang="sw-KE" sz="7200" dirty="0">
              <a:solidFill>
                <a:srgbClr val="F96333"/>
              </a:solidFill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Theopista Masenge (tmasenge@pedaids.org)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w-KE" sz="4400" dirty="0"/>
              <a:t>Angasyege Kibona, Roland van de Ven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w-KE" sz="4400" dirty="0"/>
              <a:t>  Gretchen Antelman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w-KE" sz="4400" dirty="0"/>
              <a:t>Sajida Kimambo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Affiliations: The Elizabeth Glaser Pediatric AIDS Foundation, Tanzania</a:t>
            </a:r>
          </a:p>
          <a:p>
            <a:r>
              <a:rPr lang="en-US" sz="4400" dirty="0"/>
              <a:t>Presenting Author contacts: Alternative email-  </a:t>
            </a:r>
            <a:r>
              <a:rPr lang="en-US" sz="4400" dirty="0">
                <a:hlinkClick r:id="rId9"/>
              </a:rPr>
              <a:t>thiyojacob@gmail.com</a:t>
            </a:r>
            <a:r>
              <a:rPr lang="en-US" sz="4400" dirty="0"/>
              <a:t>;  Twitter @ DrTheo5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09753756"/>
              </p:ext>
            </p:extLst>
          </p:nvPr>
        </p:nvGraphicFramePr>
        <p:xfrm>
          <a:off x="345112" y="23734959"/>
          <a:ext cx="15683162" cy="277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754753"/>
              </p:ext>
            </p:extLst>
          </p:nvPr>
        </p:nvGraphicFramePr>
        <p:xfrm>
          <a:off x="35589709" y="5343369"/>
          <a:ext cx="14949066" cy="13438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70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4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4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Table1: Documentation of results of care package review</a:t>
                      </a:r>
                      <a:endParaRPr lang="en-US" sz="4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ctr" fontAlgn="b"/>
                      <a:r>
                        <a:rPr lang="sw-KE" sz="4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Variables</a:t>
                      </a:r>
                      <a:endParaRPr lang="sw-KE" sz="4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40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sw-KE" sz="4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4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sw-KE" sz="4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Attended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weight/age 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sw-KE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OI at evaluation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544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date IPT status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b="1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Receiving optimal regimen</a:t>
                      </a:r>
                      <a:endParaRPr lang="sw-KE" sz="4000" b="1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b="1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  <a:endParaRPr lang="sw-KE" sz="4000" b="1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b="1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sw-KE" sz="4000" b="1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Dosage correct for weight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endParaRPr lang="sw-KE" sz="4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correct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per half life correct 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9114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 in original container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8828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b="1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on LPV/r tablets (n=118) but crushes/split, dissolves before administration </a:t>
                      </a:r>
                      <a:endParaRPr lang="en-US" sz="4000" b="1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b="1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sw-KE" sz="4000" b="1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b="1" u="sng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sw-KE" sz="4000" b="1" i="0" u="sng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adherence by pill count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adherent to scheduled visits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HVL results 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Parent/guardian Know how to disclose?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disclosed partial/full if eligible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31473">
                <a:tc>
                  <a:txBody>
                    <a:bodyPr/>
                    <a:lstStyle/>
                    <a:p>
                      <a:pPr algn="l" fontAlgn="b"/>
                      <a:r>
                        <a:rPr lang="en-US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never disclosed  if eligible</a:t>
                      </a:r>
                      <a:endParaRPr lang="en-US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w-KE" sz="4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sw-KE" sz="4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5272190" y="28446775"/>
            <a:ext cx="1953991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At assessment time, 34% (223) were aged 0-4 years and 66% (425) were aged 5-9 years.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ARV regimen breakdown: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Efavirenz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--43% (276),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Nevirapine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--27% (173),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Lopinavir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/ritonavir--29% (185), and other based regimens--2% (13)</a:t>
            </a:r>
          </a:p>
        </p:txBody>
      </p:sp>
      <p:pic>
        <p:nvPicPr>
          <p:cNvPr id="24" name="Audio 22">
            <a:hlinkClick r:id="" action="ppaction://media"/>
            <a:extLst>
              <a:ext uri="{FF2B5EF4-FFF2-40B4-BE49-F238E27FC236}">
                <a16:creationId xmlns:a16="http://schemas.microsoft.com/office/drawing/2014/main" id="{88CCFAAB-8009-4F4B-996B-17749D1642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907198" y="2313098"/>
            <a:ext cx="2113722" cy="21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375"/>
    </mc:Choice>
    <mc:Fallback xmlns="">
      <p:transition spd="slow" advTm="2673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5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GPA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03139"/>
      </a:accent1>
      <a:accent2>
        <a:srgbClr val="EA6E38"/>
      </a:accent2>
      <a:accent3>
        <a:srgbClr val="F6C75B"/>
      </a:accent3>
      <a:accent4>
        <a:srgbClr val="548C7E"/>
      </a:accent4>
      <a:accent5>
        <a:srgbClr val="3A3E3F"/>
      </a:accent5>
      <a:accent6>
        <a:srgbClr val="7FACB4"/>
      </a:accent6>
      <a:hlink>
        <a:srgbClr val="519DD1"/>
      </a:hlink>
      <a:folHlink>
        <a:srgbClr val="2446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CE1AAA7F0FD4E8849992FAF4FD70F" ma:contentTypeVersion="9" ma:contentTypeDescription="Create a new document." ma:contentTypeScope="" ma:versionID="064ce9afb70eb690d469c6fb2078716a">
  <xsd:schema xmlns:xsd="http://www.w3.org/2001/XMLSchema" xmlns:xs="http://www.w3.org/2001/XMLSchema" xmlns:p="http://schemas.microsoft.com/office/2006/metadata/properties" xmlns:ns3="10bea6ac-8d4e-4ec5-a5b5-67d757bcb65c" targetNamespace="http://schemas.microsoft.com/office/2006/metadata/properties" ma:root="true" ma:fieldsID="d575420710d0ce2b043bff40909cf4a8" ns3:_="">
    <xsd:import namespace="10bea6ac-8d4e-4ec5-a5b5-67d757bcb6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ea6ac-8d4e-4ec5-a5b5-67d757bcb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D098FC-DC1A-4864-B8F7-0B431D1AA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ea6ac-8d4e-4ec5-a5b5-67d757bcb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AC8B87-493A-4F9D-9398-86A987C55F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E990F-2209-4A51-BD5D-812DA33280B4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0bea6ac-8d4e-4ec5-a5b5-67d757bcb65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755</Words>
  <Application>Microsoft Office PowerPoint</Application>
  <PresentationFormat>Benutzerdefiniert</PresentationFormat>
  <Paragraphs>87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Brosnan</dc:creator>
  <cp:lastModifiedBy>Alexander Leb</cp:lastModifiedBy>
  <cp:revision>88</cp:revision>
  <dcterms:created xsi:type="dcterms:W3CDTF">2019-12-09T18:41:01Z</dcterms:created>
  <dcterms:modified xsi:type="dcterms:W3CDTF">2020-07-02T13:06:35Z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0x010100F5ECE1AAA7F0FD4E8849992FAF4FD70F</vt:lpwstr>
  </property>
</Properties>
</file>